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9" r:id="rId1"/>
  </p:sldMasterIdLst>
  <p:notesMasterIdLst>
    <p:notesMasterId r:id="rId44"/>
  </p:notesMasterIdLst>
  <p:handoutMasterIdLst>
    <p:handoutMasterId r:id="rId4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0099"/>
    <a:srgbClr val="20396D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6433" autoAdjust="0"/>
  </p:normalViewPr>
  <p:slideViewPr>
    <p:cSldViewPr>
      <p:cViewPr varScale="1">
        <p:scale>
          <a:sx n="95" d="100"/>
          <a:sy n="95" d="100"/>
        </p:scale>
        <p:origin x="132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4633A84-D730-4DB1-B585-7559B92CE5D8}" type="datetimeFigureOut">
              <a:rPr lang="en-US"/>
              <a:pPr>
                <a:defRPr/>
              </a:pPr>
              <a:t>8/17/2020</a:t>
            </a:fld>
            <a:endParaRPr lang="en-US"/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C669EC8-97E7-4C24-A864-1853E75085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857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56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3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4720" y="4415790"/>
            <a:ext cx="5140960" cy="418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32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58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560" y="883158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82C5A2EE-74B4-4329-B2EC-6DFE0575ED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556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numb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1143000"/>
            <a:ext cx="7772400" cy="553998"/>
          </a:xfrm>
        </p:spPr>
        <p:txBody>
          <a:bodyPr lIns="0" tIns="0" rIns="0" bIns="0" anchor="t" anchorCtr="0">
            <a:spAutoFit/>
          </a:bodyPr>
          <a:lstStyle>
            <a:lvl1pPr>
              <a:defRPr sz="3600" b="1" i="0" baseline="0">
                <a:solidFill>
                  <a:srgbClr val="000099"/>
                </a:solidFill>
              </a:defRPr>
            </a:lvl1pPr>
          </a:lstStyle>
          <a:p>
            <a:r>
              <a:rPr lang="en-US" dirty="0"/>
              <a:t>Chapter number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905000" y="2209800"/>
            <a:ext cx="5334000" cy="2971800"/>
          </a:xfrm>
        </p:spPr>
        <p:txBody>
          <a:bodyPr/>
          <a:lstStyle>
            <a:lvl1pPr marL="0" indent="0" algn="ctr">
              <a:buNone/>
              <a:defRPr sz="4800" b="1" baseline="0"/>
            </a:lvl1pPr>
          </a:lstStyle>
          <a:p>
            <a:pPr lvl="0"/>
            <a:r>
              <a:rPr lang="en-US" dirty="0"/>
              <a:t>Chapter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205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12800" y="1062758"/>
            <a:ext cx="7391400" cy="2213842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12800" y="3319598"/>
            <a:ext cx="7315200" cy="2438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2020,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097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Image_Text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12800" y="1062758"/>
            <a:ext cx="7391400" cy="1756642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12800" y="2895600"/>
            <a:ext cx="7315200" cy="163340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812800" y="4605202"/>
            <a:ext cx="7391400" cy="1414598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2020,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246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layou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7391400" cy="487680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73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layou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1143000"/>
            <a:ext cx="7315200" cy="4800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222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Console_layou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7391400" cy="27432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1295400" y="3892100"/>
            <a:ext cx="6934200" cy="2049956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112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Console_Text_Console_layou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7391400" cy="990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6"/>
          </p:nvPr>
        </p:nvSpPr>
        <p:spPr>
          <a:xfrm>
            <a:off x="1295400" y="2150899"/>
            <a:ext cx="6934200" cy="815635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838200" y="3347534"/>
            <a:ext cx="7391400" cy="1496734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1295400" y="4982112"/>
            <a:ext cx="6934200" cy="885288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291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Console_Text_Console_Text_console_layou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7391400" cy="5334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6"/>
          </p:nvPr>
        </p:nvSpPr>
        <p:spPr>
          <a:xfrm>
            <a:off x="1295400" y="1698965"/>
            <a:ext cx="6934200" cy="815635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CB559364-740C-4DDB-A58D-C1ACE6C0F8D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4400" y="2743200"/>
            <a:ext cx="7391400" cy="5334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07EC0B6C-7E42-4F5E-AA01-A5739872E9E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4400" y="4419600"/>
            <a:ext cx="7391400" cy="5334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087E5F7C-BB84-4A9F-8972-186051295E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296365" y="3352800"/>
            <a:ext cx="6934200" cy="815635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9D5CDD1-A519-45A0-97AD-9EC33749F69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95400" y="5029200"/>
            <a:ext cx="6934200" cy="815635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7340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ole_layou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1295400" y="1143000"/>
            <a:ext cx="6934200" cy="3200400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901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Text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1066800"/>
            <a:ext cx="7315200" cy="2514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38200" y="3733800"/>
            <a:ext cx="7391400" cy="2209799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2020,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202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1066800"/>
            <a:ext cx="7315200" cy="2514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730079"/>
            <a:ext cx="7391400" cy="457200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000099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heading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5" hasCustomPrompt="1"/>
          </p:nvPr>
        </p:nvSpPr>
        <p:spPr>
          <a:xfrm>
            <a:off x="914400" y="4267200"/>
            <a:ext cx="7315200" cy="1676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Object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2020,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14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0" y="6172200"/>
            <a:ext cx="9144000" cy="685800"/>
          </a:xfrm>
          <a:prstGeom prst="rect">
            <a:avLst/>
          </a:prstGeom>
          <a:solidFill>
            <a:srgbClr val="20396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 bwMode="auto">
          <a:xfrm>
            <a:off x="2743200" y="6248400"/>
            <a:ext cx="36576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800" b="1" i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 bwMode="auto">
          <a:xfrm>
            <a:off x="76200" y="6248400"/>
            <a:ext cx="27432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500">
                <a:solidFill>
                  <a:schemeClr val="bg1"/>
                </a:solidFill>
                <a:latin typeface="Arial Narrow" pitchFamily="34" charset="0"/>
              </a:defRPr>
            </a:lvl1pPr>
          </a:lstStyle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 bwMode="auto">
          <a:xfrm>
            <a:off x="6629400" y="6248400"/>
            <a:ext cx="19050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900">
                <a:latin typeface="Arial Narrow" pitchFamily="34" charset="0"/>
              </a:defRPr>
            </a:lvl1pPr>
          </a:lstStyle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30" y="6397412"/>
            <a:ext cx="1228170" cy="2319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3" r:id="rId5"/>
    <p:sldLayoutId id="2147483685" r:id="rId6"/>
    <p:sldLayoutId id="2147483681" r:id="rId7"/>
    <p:sldLayoutId id="2147483674" r:id="rId8"/>
    <p:sldLayoutId id="2147483676" r:id="rId9"/>
    <p:sldLayoutId id="2147483675" r:id="rId10"/>
    <p:sldLayoutId id="2147483684" r:id="rId11"/>
  </p:sldLayoutIdLst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/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11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to use jQuery plugins and UI widgets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D71AE-2644-49EF-903D-24442E826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26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9A7DD-182D-409E-A39D-5F5353DA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a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plugin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58823-C1E9-4593-8C37-4B1087D1B9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&lt;ul id="slider"&gt;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="images/building_01.jpg" alt=""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title="Front"&gt;&lt;/li&gt;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="images/building_02.jpg" alt=""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title="Left side"&gt;&lt;/li&gt;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...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&lt;/ul&gt;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E9FF3-F13F-43FA-90DC-59047F80B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09C58A-96A9-4F96-828E-E03B0A2A2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73265-DC86-4B82-B0FE-506CA0B22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721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12C60-D314-41BC-BAEE-FB62CB09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JavaScript and jQuery for the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plugin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C393E-513F-4BB6-B7B8-47D5E11FF5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$(document).ready( ()=&gt;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$("#slider").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({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minSlides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2,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maxSlides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2,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slideWidth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250,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slideMargin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10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})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4705D-71BC-4D07-A57B-9E1DE8D83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C176F-2EDD-42DA-BC57-182BF55C4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3BC24-87EC-41C3-84EC-B675A23FB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144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5845D5F-8A40-4B9E-A31C-B2EE15949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Lightbox plugin</a:t>
            </a:r>
            <a:endParaRPr lang="en-US" dirty="0"/>
          </a:p>
        </p:txBody>
      </p:sp>
      <p:pic>
        <p:nvPicPr>
          <p:cNvPr id="9" name="Content Placeholder 8" descr="Refer to page 333 in textbook">
            <a:extLst>
              <a:ext uri="{FF2B5EF4-FFF2-40B4-BE49-F238E27FC236}">
                <a16:creationId xmlns:a16="http://schemas.microsoft.com/office/drawing/2014/main" id="{98C77D16-6F01-439E-9C57-891C009AB8C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143000"/>
            <a:ext cx="4041998" cy="3365284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C388C-D5C1-4191-80D4-49722A0B2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0ED61-B9CA-4F73-817A-992FF67AA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32D03-F9C2-4510-8ABB-22B7D9EC9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175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4EF0F-0A09-44DB-820C-AB3E17D02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URL for the Lightbox website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69951-9489-4D3F-ADEF-05F4922E99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300"/>
              </a:spcAft>
              <a:tabLst>
                <a:tab pos="1371600" algn="l"/>
              </a:tabLst>
            </a:pPr>
            <a:r>
              <a:rPr lang="en-US" sz="1600" b="1" u="sng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https://lokeshdhakar.com/projects/lightbox2/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link and script elements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the Lightbox plugin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&lt;link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="styles.css"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rel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="stylesheet"&gt;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&lt;link 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/lightbox.css"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rel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="stylesheet"&gt;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="https://code.jquery.com/jquery-3.4.1.min.js"&gt;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 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/lightbox.min.js"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&gt;&lt;/script&gt;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316D3-4A55-418B-A5F7-BE02432AF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A0AE1-A3BF-4A7B-B382-E3F723C65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830B4-4E0C-45FD-A54F-CCB2A63B8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2592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5F669-B75E-40F1-A92E-3CAB4BBA1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images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used by the Lightbox plugin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622EF-A1A2-4C95-889E-03A3F80484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219200"/>
            <a:ext cx="7391400" cy="4876800"/>
          </a:xfrm>
        </p:spPr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&lt;a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="images/building_01.jpg"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data-lightbox="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vecta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data-title="Front"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="images/building_01_thumb.jpg" alt=""&gt;&lt;/a&gt;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&lt;a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="images/building_02.jpg"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data-lightbox="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vecta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data-title="Left side"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="images/building_02_thumb.jpg" alt=""&gt;&lt;/a&gt;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C4600-05E0-44DA-A81E-41678824A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EF07A-B18F-4ADB-9FA2-D5B6D3AFC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56C7F-DC84-40EF-AFDF-CB4D07F81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407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ABC0801-1F4A-4200-896E-E4E834561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plugin for a carousel</a:t>
            </a:r>
            <a:endParaRPr lang="en-US" dirty="0"/>
          </a:p>
        </p:txBody>
      </p:sp>
      <p:pic>
        <p:nvPicPr>
          <p:cNvPr id="9" name="Content Placeholder 8" descr="Refer to page 335 in textbook">
            <a:extLst>
              <a:ext uri="{FF2B5EF4-FFF2-40B4-BE49-F238E27FC236}">
                <a16:creationId xmlns:a16="http://schemas.microsoft.com/office/drawing/2014/main" id="{0FAE1F22-EA78-4B19-A8B1-CD7896B5A53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143000"/>
            <a:ext cx="5486876" cy="286536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B4658-2917-4922-B42E-3464FE83A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8E42F-EF78-4DD9-B4C7-C2F9CD7A7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34D6C-FC8D-4284-8607-4CF4C61D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1942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BCDB0-BAA1-45BF-9288-D83247D35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URL for the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website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60D03-F9E9-4525-8A57-401E644FB2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300"/>
              </a:spcAft>
              <a:tabLst>
                <a:tab pos="1371600" algn="l"/>
              </a:tabLst>
            </a:pPr>
            <a:r>
              <a:rPr lang="en-US" sz="1600" b="1" u="sng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https://bxslider.com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link and script elements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the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plugin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&lt;link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="styles.css"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rel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="stylesheet"&gt;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&lt;link 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="jquery.bxslider.css" 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rel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="stylesheet"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="https://code.jquery.com/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jquery-3.1.1.min.js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 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/jquery.bxSlider.min.js"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34B90-EBFB-4FE4-95CD-EFCC0E97D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BCB2B-0CD0-46F9-BE78-82DE63285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961CC-31A7-41DB-9D90-672DBA551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188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6DBF-31AC-487C-800C-DA52F0679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plugin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6368F-6A40-4D9C-87D0-4EC6845968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&lt;ul id="slider"&gt;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="images/building_01.jpg" alt=""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title="Front"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="images/building_02.jpg" alt=""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title="Left side"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...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&lt;/ul&gt;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200BD-63DB-487F-8505-59B943C74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F09AD-9E6D-4642-BC02-68FFE26E6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2A0B5-6F67-46DB-AB16-1BAA3B4B3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239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9E55-54F3-41E4-A061-D79D8920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JavaScript and jQuery for using some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 the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options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CB2FA-7FE6-4D8C-83ED-F506A55520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219200"/>
            <a:ext cx="7391400" cy="4876800"/>
          </a:xfrm>
        </p:spPr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$(document).ready( () =&gt;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$("#slider").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({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auto: true,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autoControls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true,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captions: true,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minSlides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2,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maxSlides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2,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slideWidth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250,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slideMargin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10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})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AF0D5-409E-4871-94BB-B4995BAE9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379E3-0D32-40A4-B453-22802C4DB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CEB23-2F7D-4137-A2C2-861314F21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351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D0B6AFE-67CF-4012-A9FC-E000F4B9B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Cycle 2 plugin for a slide show</a:t>
            </a:r>
            <a:endParaRPr lang="en-US" dirty="0"/>
          </a:p>
        </p:txBody>
      </p:sp>
      <p:pic>
        <p:nvPicPr>
          <p:cNvPr id="9" name="Content Placeholder 8" descr="Refer to page 337 in textbook">
            <a:extLst>
              <a:ext uri="{FF2B5EF4-FFF2-40B4-BE49-F238E27FC236}">
                <a16:creationId xmlns:a16="http://schemas.microsoft.com/office/drawing/2014/main" id="{3326189F-59D5-49EB-A807-4950F5114F6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093911"/>
            <a:ext cx="4523624" cy="370668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0ED4D-E441-4548-9506-975E7A0A2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B86D6-67E4-45C1-A91D-6247C37B1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BB11E-8494-41B0-B04C-DFA9A1EED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7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5DE75-BB10-4228-9515-11B0AC08B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Objectives (part 1)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865E0-A98E-4652-A425-13BB7EC630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Applied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2900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jQuery plugins and UI widgets in your applications.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2900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general terms, describe a jQuery plugin.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2900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general terms, describe the process of finding and using a plugin.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2900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From the website user’s point of view, describe the operation of any of these plugins: Lightbox, </a:t>
            </a: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bxSlider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or Cycle 2.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2900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general terms, describe a jQuery UI widget.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2900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Describe the files and folders that jQuery UI requires, and explain how to include them in your web pages.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04773-A7E5-4775-A574-975F97E05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2C596-0776-4F99-9DB3-B789993CC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FA2D1-7133-47E4-80A2-94B1F03EE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9941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6D76C-8C6B-4258-ABAE-57FF2C8C4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URL for the Cycle 2 website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4E241-4476-4242-90B0-055EB85C2B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7543800" cy="4876800"/>
          </a:xfrm>
        </p:spPr>
        <p:txBody>
          <a:bodyPr/>
          <a:lstStyle/>
          <a:p>
            <a:pPr marL="347345" marR="0">
              <a:spcBef>
                <a:spcPts val="0"/>
              </a:spcBef>
              <a:spcAft>
                <a:spcPts val="300"/>
              </a:spcAft>
              <a:tabLst>
                <a:tab pos="1371600" algn="l"/>
              </a:tabLst>
            </a:pPr>
            <a:r>
              <a:rPr lang="en-US" sz="1600" b="1" u="sng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http://jquery.malsup.com/cycle2/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script elements for the Cycle 2 plugin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="https://code.jquery.com/jquery-3.4.1.min.js"&gt;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 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="https://malsup.github.com/jquery.cycle2.js"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BA418-36D6-44D3-A22C-940DF71D7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724AD-1DBE-46B4-8B5E-DE52B9E1B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2B445-3F01-4BDE-AD90-56B5F7F8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3391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81986-AF35-48BE-9D75-7B21F37F2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Cycle 2 plugin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815BC0-A175-46D5-84F3-DB4FC397C1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&lt;div class="cycle-slideshow"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data-cycle-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fx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scrollHorz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data-cycle-timeout="2000"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data-cycle-caption=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"#adv-custom-caption"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data-cycle-caption-template=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"Slide {{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slideNum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}}: {{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cycleTitle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}}" 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="images/building_01.jpg" alt=""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data-cycle-title="Front"&gt;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="images/building_02.jpg" alt=""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data-cycle-title="Left side"&gt;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...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&lt;!-- empty element for caption --&gt;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&lt;div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id="adv-custom-caption"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&gt;&lt;/div&gt;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&lt;/div&gt;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2D7EB-1C46-4F1F-970F-0C5C9B8B7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0804E-63D5-4843-B24E-177D1AA4D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35A817-55D5-4742-A147-2E3875F75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5187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F9FEAB7-42C4-429B-A0E2-D5FCDFE48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jQuery UI website</a:t>
            </a:r>
            <a:endParaRPr lang="en-US" dirty="0"/>
          </a:p>
        </p:txBody>
      </p:sp>
      <p:pic>
        <p:nvPicPr>
          <p:cNvPr id="9" name="Content Placeholder 8" descr="Refer to page 339 in textbook">
            <a:extLst>
              <a:ext uri="{FF2B5EF4-FFF2-40B4-BE49-F238E27FC236}">
                <a16:creationId xmlns:a16="http://schemas.microsoft.com/office/drawing/2014/main" id="{EF2A948D-4E90-49BC-897A-AF6F93022CD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95400" y="1028700"/>
            <a:ext cx="5562116" cy="48006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B02E5-6CE3-4F4A-8C37-40270207A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BED06-C772-4DD6-A0C0-3E8769DE1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875DA-28CA-4A7B-8A84-B8B7A8A9B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674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1C28F-943E-4C0C-B0A2-02EC7FCE1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URL for jQuery UI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13A44B-CDD1-4ED6-A0DD-4C5D63D248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300"/>
              </a:spcAft>
              <a:tabLst>
                <a:tab pos="1371600" algn="l"/>
              </a:tabLst>
            </a:pPr>
            <a:r>
              <a:rPr lang="en-US" sz="1600" b="1" u="sng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https://jqueryui.com/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four types of features provided by jQuery UI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Widgets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Themes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Interactions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Effects</a:t>
            </a: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4D9AE-B07A-4BCC-9ECA-D5D7F8AB4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70D94-DAED-47D9-8776-C9FB3D376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C21B5-B9CB-4671-B946-874269B53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3107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95B864-963B-4781-A502-82540BCF5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primary folders and files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a full jQuery UI download</a:t>
            </a:r>
            <a:endParaRPr lang="en-US" dirty="0"/>
          </a:p>
        </p:txBody>
      </p:sp>
      <p:pic>
        <p:nvPicPr>
          <p:cNvPr id="10" name="Content Placeholder 9" descr="Refer to page 341 in textbook">
            <a:extLst>
              <a:ext uri="{FF2B5EF4-FFF2-40B4-BE49-F238E27FC236}">
                <a16:creationId xmlns:a16="http://schemas.microsoft.com/office/drawing/2014/main" id="{719C613A-D314-4362-B69F-E7A6182FBD1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145751" y="1295400"/>
            <a:ext cx="6852498" cy="211549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B94B2-4074-4D01-AF98-C8C155081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E2C78-1E83-4FE0-954E-D1C9A6AC7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3F415-8DD7-4C96-BA1E-A5F64DF6A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678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83706-D647-48C9-8791-66266952B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build a jQuery UI download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F291EE-1273-488D-B0C4-9B52821A64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From the home page, click the Download link in the navigation bar or the Custom Download button. That should navigate to the Download Builder page.</a:t>
            </a:r>
          </a:p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or deselect the interactions, widgets, and effects until the checked boxes identify the components that you want in your download.</a:t>
            </a:r>
          </a:p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select a theme for the download, use the drop-down list at the bottom of the page. To build a custom theme, click on the link above the list.</a:t>
            </a:r>
          </a:p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Click the Download button to download a zipped folder that contains the jQuery UI files.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9251B-B6E0-48C4-928F-966002F0D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07DC1-AC16-47F9-8AF1-C07B7D93D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AB7BC-E18A-4004-BF5D-811281B7A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781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A6A4D-68D6-4EB9-9867-9F9C37AB6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include the downloaded files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your application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ABD40-BF93-4D97-AC01-87F325BCD8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219200"/>
            <a:ext cx="7543800" cy="4876800"/>
          </a:xfrm>
        </p:spPr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&lt;!-- link elements for the jQuery UI stylesheets --&gt;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&lt;link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rel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="stylesheet"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="/jquery-ui-1.12.1/jquery-ui.min.css"&gt;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&lt;!-- the script elements for jQuery and jQuery UI --&gt;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="https://code.jquery.com/jquery-3.4.1.min.js"&gt;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="/jquery-ui-1.12.1/jquery-ui.min.js"&gt;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&lt;!-- the script element for your external JavaScript file or your code --&gt;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="..."&gt;&lt;/script&gt;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418C5-4F98-47F5-A544-8B1C2C4F1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E0D53-E4E4-4802-98C7-FE04EF4AB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CA160-09FE-44C7-BBC0-73F35C6E8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5968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7454080-6BDD-4E42-9724-A3B8F27AD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accordion documentation</a:t>
            </a:r>
            <a:endParaRPr lang="en-US" dirty="0"/>
          </a:p>
        </p:txBody>
      </p:sp>
      <p:pic>
        <p:nvPicPr>
          <p:cNvPr id="9" name="Content Placeholder 8" descr="Refer to page 343 in textbook">
            <a:extLst>
              <a:ext uri="{FF2B5EF4-FFF2-40B4-BE49-F238E27FC236}">
                <a16:creationId xmlns:a16="http://schemas.microsoft.com/office/drawing/2014/main" id="{AE7E49AB-834C-4619-9E5C-B12A0691365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066800"/>
            <a:ext cx="6486706" cy="412735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3A9A9-4C67-4F47-A3BA-2681D7990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D4B30-26E2-40A4-9ABD-7EBC3ABC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D84CC-D3FE-433B-B1F4-40C580110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1346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CE8F0-55A5-43C2-8181-B6A1702B5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use the jQuery UI documentation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BC33E-AA23-40F1-965D-A02B7A1B84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the left sidebar, click on a widget name to display its documentation.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the right sidebar, click on an example name to see a working example, then click on the View Source link to see the code for the example. 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Click the API Documentation link to display information about the widget’s options, methods, and events.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C26EC-9D74-4F58-8FF2-CE736FCA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D38C0-522D-450C-AF5F-ADDE90AF5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9044B-5FCC-44D5-9CA6-48FFCDB5D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8704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DF43883-7DAE-4B3B-A987-0D111B87C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images folder and jquery-ui.min.css relationship that jQuery UI expects</a:t>
            </a:r>
            <a:endParaRPr lang="en-US" dirty="0"/>
          </a:p>
        </p:txBody>
      </p:sp>
      <p:pic>
        <p:nvPicPr>
          <p:cNvPr id="10" name="Content Placeholder 9" descr="Refer to page 343 in textbook">
            <a:extLst>
              <a:ext uri="{FF2B5EF4-FFF2-40B4-BE49-F238E27FC236}">
                <a16:creationId xmlns:a16="http://schemas.microsoft.com/office/drawing/2014/main" id="{FC2A27EE-FEC8-418B-8DBA-211B75E572A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95268" y="1295400"/>
            <a:ext cx="3048264" cy="143878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32EAA-930D-43CD-AE0E-68EAF93FE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017D3-E325-43C8-8B29-D07D3D968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8E589-B3D9-4F58-BD70-E22DEB897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370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78AC2-E42C-4F9F-AA59-67507FF21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Objectives (part 2)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87151-BE31-4857-A4EE-9E4EC31EC6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457200" marR="0" lvl="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 startAt="6"/>
              <a:tabLst>
                <a:tab pos="342900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general terms, describe the process of finding and using a jQuery UI widget.</a:t>
            </a:r>
          </a:p>
          <a:p>
            <a:pPr marL="457200" marR="0" lvl="0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 startAt="6"/>
              <a:tabLst>
                <a:tab pos="342900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From the website user’s point of view, describe the operation of any of these jQuery UI widgets: Accordion, Tabs, Button, Dialog, or </a:t>
            </a: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Datepicker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eriod" startAt="6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195C6-5A74-4087-B1AE-35F4885A5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0155F-0360-40F5-A276-4E4A3926F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0BAE-277D-4CFF-8FEB-7BD1A8EC8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0297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85E9E-FCBE-4884-A1EC-8374B4DCB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JavaScript and jQuery for using a widget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625B7-D994-44C8-9578-7DCDF40FE7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$(document).ready( () =&gt;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$("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selector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").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widgetMethod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({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option settings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})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688B3-81FC-4C5F-9749-C90B82BB2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BF052-D2EF-454A-BA2D-66627A102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44A1D-F379-47A7-B26B-79416348A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5684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4ABC4D3-3CAF-4F22-AC98-5129E7E43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Accordion widget</a:t>
            </a:r>
            <a:endParaRPr lang="en-US" dirty="0"/>
          </a:p>
        </p:txBody>
      </p:sp>
      <p:pic>
        <p:nvPicPr>
          <p:cNvPr id="9" name="Content Placeholder 8" descr="Refer to page 345 in textbook">
            <a:extLst>
              <a:ext uri="{FF2B5EF4-FFF2-40B4-BE49-F238E27FC236}">
                <a16:creationId xmlns:a16="http://schemas.microsoft.com/office/drawing/2014/main" id="{943DC8FB-1C9F-48D6-A080-6FF800707CE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066800"/>
            <a:ext cx="5980694" cy="285927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544C2-0FFF-4706-A6BB-310CC9B14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57584-B728-4671-8FA9-1D2187E7F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618C2-5F0C-4416-ABED-C55B5947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2061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8CB57-1B05-4662-B8A0-95ECD4600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accordion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B74DF-2191-4495-B62F-83C4A7FA8A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&lt;div id="accordion"&gt;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&lt;h3&gt;What is jQuery?&lt;/h3&gt;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&lt;div&gt;&lt;!-- the content for the panel --&gt;&lt;/div&gt;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&lt;h3&gt;Why use jQuery?&lt;/h3&gt;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&lt;div&gt;&lt;!-- the content for the panel --&gt;&lt;/div&gt;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&lt;h3&gt;Which is harder to learn: jQuery or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JavaScript?&lt;/h3&gt;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&lt;div&gt;&lt;!-- the content for the panel --&gt;&lt;/div&gt;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&lt;/div&gt;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E8C31-82DC-4366-A99A-FD724F5EA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D717F-E256-4CAB-AF94-188690108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67649-82D8-46AA-B27C-5E2822F7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9368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B58BD-13EC-4000-AD63-7E316C2A9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JavaScript and jQuery for the accordion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964CE-E5AA-4024-8F35-CBE4B57C73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$(document).ready( () =&gt;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$("#accordion").accordion({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event: "mouseover",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heightStyle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"content",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collapsible: true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})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E090C-5277-4F7B-BACB-7C2E72CB5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0C0F7-F6FF-4655-B4EE-D0B8C9081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67017-8704-4597-BA4E-8B4CBFA9F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1549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2CA743B-B508-4FB9-81F3-7021E30BC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  <a:tab pos="1371600" algn="l"/>
                <a:tab pos="3267075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Tabs widget</a:t>
            </a:r>
            <a:endParaRPr lang="en-US" dirty="0"/>
          </a:p>
        </p:txBody>
      </p:sp>
      <p:pic>
        <p:nvPicPr>
          <p:cNvPr id="9" name="Content Placeholder 8" descr="Refer to page 347 in textbook">
            <a:extLst>
              <a:ext uri="{FF2B5EF4-FFF2-40B4-BE49-F238E27FC236}">
                <a16:creationId xmlns:a16="http://schemas.microsoft.com/office/drawing/2014/main" id="{DE5F301D-B602-443B-9D9C-259A5B4D00D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066800"/>
            <a:ext cx="6023370" cy="369449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E80D6-B1FD-4945-A105-E1782E66A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4331F-4C64-4406-903F-A26BE0922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B0FF5-7162-473D-B9FF-7967E4527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5287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63DE1-1647-4223-ADAA-EF4820B3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tabs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3B7AF-43A1-4776-B30E-ED65784C04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&lt;div id="tabs"&gt;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&lt;ul&gt;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&lt;li&gt;&lt;a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="#tabs-1"&gt;Book description&lt;/a&gt;&lt;/li&gt;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&lt;li&gt;&lt;a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="#tabs-2"&gt;About the author&lt;/a&gt;&lt;/li&gt;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&lt;li&gt;&lt;a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="#tabs-3"&gt;Who this book is for&lt;/a&gt;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&lt;/ul&gt;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&lt;div id="tabs-1"&gt;&lt;!-- the content --&gt;&lt;/div&gt;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&lt;div id="tabs-2"&gt;&lt;!-- the content --&gt;&lt;/div&gt;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&lt;div id="tabs-3"&gt;&lt;!-- the content --&gt;&lt;/div&gt;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&lt;/div&gt;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4784D-487C-44B8-94C1-9E1CB093D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D7033-46C2-407A-9CEB-5A4741B27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3B34F-612A-4D2A-BD41-2D676FA0A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4898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26B9E-87A6-411D-AB29-FCD21F219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JavaScript and jQuery for the tabs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8404B-53D0-464E-8F5D-E67199F8D2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$(document).ready( () =&gt;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$("#tabs").tabs()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E0321-B5D7-438A-9704-3DB991D27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21A4-F4C4-4512-8A7D-3BCEA3A3A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8DBB0-7CBF-4706-85AF-AF479D69D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67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5F2125-538E-4C25-A75A-6275063C6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  <a:tab pos="1371600" algn="l"/>
                <a:tab pos="3267075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Button widget that activates a Dialog widget</a:t>
            </a:r>
            <a:endParaRPr lang="en-US" dirty="0"/>
          </a:p>
        </p:txBody>
      </p:sp>
      <p:pic>
        <p:nvPicPr>
          <p:cNvPr id="9" name="Content Placeholder 8" descr="Refer to page 349 in textbook">
            <a:extLst>
              <a:ext uri="{FF2B5EF4-FFF2-40B4-BE49-F238E27FC236}">
                <a16:creationId xmlns:a16="http://schemas.microsoft.com/office/drawing/2014/main" id="{BCE9C7A6-4BD8-4016-8F8A-F3B0FCE989B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58358" y="1143000"/>
            <a:ext cx="5371042" cy="31823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E9E45-B5F1-4624-B921-E32BCE9B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D9815-72B0-4E0D-A1E7-1A905DFDA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C243E-F340-4600-8A71-7639295EA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5694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3B0FE-6F3F-4AC6-B1D0-BD12F0B09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Button and Dialog widgets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46779-447C-487B-83BA-746FC980EA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&lt;a id="book"&gt;&lt;</a:t>
            </a:r>
            <a:r>
              <a:rPr lang="en-US" sz="16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="images/4HTM.jpg"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alt="HTML5 and CSS3 book"/&gt;&lt;/a&gt;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&lt;div id="dialog" title="HTML5 and CSS3"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style="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display:none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&lt;!-- the contents for the dialog box --&gt;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&lt;/div&gt;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D216D-D9B4-4686-B86F-C1AD36534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8B6CB-0B44-4734-9403-B63E6F770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A1E43-9E65-47ED-B59A-58F691F2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993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8F3E4-C686-4B6E-8645-B5287597D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JavaScript and jQuery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the Button and Dialog widgets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A66DE-9CFA-4D51-9420-0EC2101310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219200"/>
            <a:ext cx="7391400" cy="4876800"/>
          </a:xfrm>
        </p:spPr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$(document).ready( () =&gt; {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$("#book").button();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$("#book").click( () =&gt;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$("#dialog").dialog({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modal:true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})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37F79-C7FA-4D90-8352-0EF254D50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0DAB7-7CDA-4F4B-984A-D397DE13D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D193C-4690-4FE3-AA4F-1F3C87EF6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554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5E6E105-1537-47B7-BDB4-0EB898399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Google search for a jQuery plugin</a:t>
            </a:r>
            <a:endParaRPr lang="en-US" dirty="0"/>
          </a:p>
        </p:txBody>
      </p:sp>
      <p:pic>
        <p:nvPicPr>
          <p:cNvPr id="9" name="Content Placeholder 8" descr="Refer to page 329 in textbook">
            <a:extLst>
              <a:ext uri="{FF2B5EF4-FFF2-40B4-BE49-F238E27FC236}">
                <a16:creationId xmlns:a16="http://schemas.microsoft.com/office/drawing/2014/main" id="{60C3755A-EF26-44A3-884F-BBA10D6DBD2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5861" y="1121444"/>
            <a:ext cx="6712278" cy="253615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20FAD-1E0A-4B3E-B51B-641942FF1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23DBD-CE06-4161-9B5F-AB18E0253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B1E5F-7C3A-4804-AB4C-B93C9259A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4710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BE7D3FD-8B39-4B8F-BC26-1C1AA21AE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  <a:tab pos="1371600" algn="l"/>
                <a:tab pos="3267075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Datepicker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widget with no options set</a:t>
            </a:r>
            <a:endParaRPr lang="en-US" dirty="0"/>
          </a:p>
        </p:txBody>
      </p:sp>
      <p:pic>
        <p:nvPicPr>
          <p:cNvPr id="9" name="Content Placeholder 8" descr="Refer to page 351 in textbook">
            <a:extLst>
              <a:ext uri="{FF2B5EF4-FFF2-40B4-BE49-F238E27FC236}">
                <a16:creationId xmlns:a16="http://schemas.microsoft.com/office/drawing/2014/main" id="{1F8EE826-3C18-404E-B028-EDE194BE9D7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103089"/>
            <a:ext cx="4956478" cy="331651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7898B-4398-44E2-A0B2-F69989981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56C82-80D8-45DD-B8D3-9728A0155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70E42-3A32-4F3E-A6E9-2D555CA00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40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582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925A1-20D9-486A-9837-B90C14972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Datepicker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widget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25978-53B2-4C93-92E1-FBA2CF8BFA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&lt;label&gt;Arrival date:&lt;/label&gt;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&lt;label&gt;&lt;input type="text" id="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datepicker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"&gt;&lt;/label&gt;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A638A-61F5-49AC-A3FD-6198058D1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63F1E-7174-41A4-A6D9-2D7BA289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FFA9B-DC63-4EEC-A159-EFD0154E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41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0956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24117-5896-469B-892D-8E7804899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JavaScript and jQuery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the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Datepicker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widget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E5F314-1723-4450-BA24-CCBA3633C6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219200"/>
            <a:ext cx="7391400" cy="4876800"/>
          </a:xfrm>
        </p:spPr>
        <p:txBody>
          <a:bodyPr/>
          <a:lstStyle/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b="1" spc="-10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no options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$(document).ready( () =&gt;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$("#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datepicker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").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datepicker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b="1" spc="-10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three options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$(document).ready( () =&gt;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$("#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datepicker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").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datepicker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({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minDate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new Date(),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maxDate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+45,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showButtonPanel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true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})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64759-FC48-4EC9-8066-1E32F2B81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FF494-8519-4079-90C0-669769E25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59D67-2298-4F26-8FA0-23330EB07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42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842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464AC36-19CC-4F5B-BFD5-2F4D5F08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Websites for finding jQuery plugins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8CBCD2-9512-4494-841A-23B6811D4D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9200" y="1143000"/>
            <a:ext cx="5486400" cy="2209800"/>
          </a:xfrm>
          <a:ln w="12700">
            <a:prstDash val="solid"/>
          </a:ln>
        </p:spPr>
        <p:txBody>
          <a:bodyPr/>
          <a:lstStyle/>
          <a:p>
            <a:pPr marL="0" marR="0">
              <a:spcBef>
                <a:spcPts val="600"/>
              </a:spcBef>
              <a:spcAft>
                <a:spcPts val="600"/>
              </a:spcAft>
              <a:tabLst>
                <a:tab pos="2570163" algn="l"/>
                <a:tab pos="2971800" algn="l"/>
              </a:tabLst>
            </a:pPr>
            <a:r>
              <a:rPr lang="en-US" sz="2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Site name	URL</a:t>
            </a:r>
          </a:p>
          <a:p>
            <a:pPr marL="2628900" marR="0" indent="-2628900">
              <a:spcBef>
                <a:spcPts val="600"/>
              </a:spcBef>
              <a:spcAft>
                <a:spcPts val="600"/>
              </a:spcAft>
              <a:tabLst>
                <a:tab pos="800100" algn="l"/>
                <a:tab pos="2514600" algn="l"/>
                <a:tab pos="8001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jQuery Plugin Registry	</a:t>
            </a:r>
            <a:r>
              <a:rPr lang="en-US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https://plugins.jquery.com</a:t>
            </a:r>
            <a:r>
              <a:rPr lang="en-US" sz="200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2628900" marR="0" indent="-2628900">
              <a:spcBef>
                <a:spcPts val="600"/>
              </a:spcBef>
              <a:spcAft>
                <a:spcPts val="600"/>
              </a:spcAft>
              <a:tabLst>
                <a:tab pos="800100" algn="l"/>
                <a:tab pos="2514600" algn="l"/>
                <a:tab pos="8001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Google Code	</a:t>
            </a:r>
            <a:r>
              <a:rPr lang="en-US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https://code.google.com</a:t>
            </a:r>
            <a:endParaRPr lang="en-US" sz="2000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628900" marR="0" indent="-2628900">
              <a:spcBef>
                <a:spcPts val="600"/>
              </a:spcBef>
              <a:spcAft>
                <a:spcPts val="600"/>
              </a:spcAft>
              <a:tabLst>
                <a:tab pos="800100" algn="l"/>
                <a:tab pos="2514600" algn="l"/>
                <a:tab pos="8001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GitHub		</a:t>
            </a:r>
            <a:r>
              <a:rPr lang="en-US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https://github.com</a:t>
            </a:r>
            <a:endParaRPr lang="en-US" sz="2000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628900" marR="0" indent="-2628900">
              <a:spcBef>
                <a:spcPts val="600"/>
              </a:spcBef>
              <a:spcAft>
                <a:spcPts val="600"/>
              </a:spcAft>
              <a:tabLst>
                <a:tab pos="800100" algn="l"/>
                <a:tab pos="2514600" algn="l"/>
                <a:tab pos="800100" algn="l"/>
              </a:tabLst>
            </a:pP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Sourceforge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https://sourceforge.net</a:t>
            </a:r>
            <a:r>
              <a:rPr lang="en-US" sz="200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83DCB-E624-4AB8-89BF-8D45D031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31D8-1A4B-4BCF-BA22-CD1535587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322C3-0809-4320-A84F-0B381B282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465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6D937B1C-2560-4DD5-93AD-9F69B386B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Popular plugins for displaying images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A009BDB-DC92-49DC-96D4-07CFAECDCB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19200" y="1066801"/>
            <a:ext cx="6934200" cy="1803050"/>
          </a:xfrm>
          <a:ln w="12700">
            <a:prstDash val="solid"/>
          </a:ln>
        </p:spPr>
        <p:txBody>
          <a:bodyPr/>
          <a:lstStyle/>
          <a:p>
            <a:pPr marL="0" marR="0">
              <a:spcBef>
                <a:spcPts val="300"/>
              </a:spcBef>
              <a:spcAft>
                <a:spcPts val="300"/>
              </a:spcAft>
              <a:tabLst>
                <a:tab pos="1828800" algn="l"/>
                <a:tab pos="2171700" algn="l"/>
              </a:tabLst>
            </a:pP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Site name	URL</a:t>
            </a:r>
          </a:p>
          <a:p>
            <a:pPr marL="1828800" marR="0" indent="-1828800">
              <a:spcBef>
                <a:spcPts val="300"/>
              </a:spcBef>
              <a:spcAft>
                <a:spcPts val="300"/>
              </a:spcAft>
              <a:tabLst>
                <a:tab pos="800100" algn="l"/>
                <a:tab pos="25146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Lightbox	</a:t>
            </a:r>
            <a:r>
              <a:rPr lang="en-US" sz="18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https://lokeshdhakar.com/projects/lightbox2</a:t>
            </a:r>
            <a:endParaRPr lang="en-US" sz="1800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828800" marR="0" indent="-1828800">
              <a:spcBef>
                <a:spcPts val="300"/>
              </a:spcBef>
              <a:spcAft>
                <a:spcPts val="300"/>
              </a:spcAft>
              <a:tabLst>
                <a:tab pos="800100" algn="l"/>
                <a:tab pos="25146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Fancybox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18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https://fancyapps.com</a:t>
            </a:r>
            <a:endParaRPr lang="en-US" sz="1800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828800" marR="0" indent="-1828800">
              <a:spcBef>
                <a:spcPts val="300"/>
              </a:spcBef>
              <a:spcAft>
                <a:spcPts val="300"/>
              </a:spcAft>
              <a:tabLst>
                <a:tab pos="800100" algn="l"/>
                <a:tab pos="25146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ThickBox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18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http://codylindley.com/thickbox</a:t>
            </a:r>
            <a:endParaRPr lang="en-US" sz="1800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828800" marR="0" indent="-1828800">
              <a:spcBef>
                <a:spcPts val="300"/>
              </a:spcBef>
              <a:spcAft>
                <a:spcPts val="300"/>
              </a:spcAft>
              <a:tabLst>
                <a:tab pos="800100" algn="l"/>
                <a:tab pos="25146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ColorBox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jacklmoore.com/colorbox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0E772CE-6E74-41A0-82C6-940EEBE708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00" y="2895600"/>
            <a:ext cx="7391400" cy="533400"/>
          </a:xfrm>
        </p:spPr>
        <p:txBody>
          <a:bodyPr/>
          <a:lstStyle/>
          <a:p>
            <a:pPr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Popular plugins for slide shows and carousels</a:t>
            </a:r>
          </a:p>
          <a:p>
            <a:endParaRPr lang="en-US" sz="2400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520FFEF-92A6-4E5A-81A0-078DDC222B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218235" y="3352800"/>
            <a:ext cx="6934200" cy="1418330"/>
          </a:xfrm>
          <a:ln w="12700">
            <a:prstDash val="solid"/>
          </a:ln>
        </p:spPr>
        <p:txBody>
          <a:bodyPr/>
          <a:lstStyle/>
          <a:p>
            <a:pPr marL="0" marR="0">
              <a:spcBef>
                <a:spcPts val="300"/>
              </a:spcBef>
              <a:spcAft>
                <a:spcPts val="300"/>
              </a:spcAft>
              <a:tabLst>
                <a:tab pos="2511425" algn="l"/>
                <a:tab pos="3086100" algn="l"/>
              </a:tabLst>
            </a:pP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Site name	URL</a:t>
            </a:r>
          </a:p>
          <a:p>
            <a:pPr marL="2743200" marR="0" indent="-2743200">
              <a:spcBef>
                <a:spcPts val="300"/>
              </a:spcBef>
              <a:spcAft>
                <a:spcPts val="300"/>
              </a:spcAft>
              <a:tabLst>
                <a:tab pos="2511425" algn="l"/>
                <a:tab pos="2514600" algn="l"/>
                <a:tab pos="8001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bxSlider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18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https://bxslider.com</a:t>
            </a:r>
            <a:endParaRPr lang="en-US" sz="1800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743200" marR="0" indent="-2743200">
              <a:spcBef>
                <a:spcPts val="300"/>
              </a:spcBef>
              <a:spcAft>
                <a:spcPts val="300"/>
              </a:spcAft>
              <a:tabLst>
                <a:tab pos="800100" algn="l"/>
                <a:tab pos="2514600" algn="l"/>
                <a:tab pos="8001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Malsup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jQuery Cycle 2	</a:t>
            </a:r>
            <a:r>
              <a:rPr lang="en-US" sz="18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http://jquery.malsup.com/cycle2</a:t>
            </a:r>
            <a:endParaRPr lang="en-US" sz="1800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defTabSz="2511425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jCarousel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18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https://sorgalla.com/jcarousel</a:t>
            </a:r>
            <a:endParaRPr lang="en-US" sz="3600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BFB7D46-6154-4525-ABFE-801AFE9660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43023" y="4800600"/>
            <a:ext cx="7391400" cy="533400"/>
          </a:xfrm>
        </p:spPr>
        <p:txBody>
          <a:bodyPr/>
          <a:lstStyle/>
          <a:p>
            <a:pPr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popular plugin for data validation</a:t>
            </a:r>
          </a:p>
          <a:p>
            <a:endParaRPr lang="en-US" sz="24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3A27139-6EFD-4D11-8A90-DA724C12B5E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18235" y="5330279"/>
            <a:ext cx="6934200" cy="684747"/>
          </a:xfrm>
          <a:ln w="12700">
            <a:prstDash val="solid"/>
          </a:ln>
        </p:spPr>
        <p:txBody>
          <a:bodyPr/>
          <a:lstStyle/>
          <a:p>
            <a:pPr marL="0" marR="0">
              <a:spcBef>
                <a:spcPts val="300"/>
              </a:spcBef>
              <a:spcAft>
                <a:spcPts val="300"/>
              </a:spcAft>
              <a:tabLst>
                <a:tab pos="2117725" algn="l"/>
                <a:tab pos="2743200" algn="l"/>
              </a:tabLst>
            </a:pP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Site name	URL</a:t>
            </a:r>
          </a:p>
          <a:p>
            <a:pPr marL="2117725" marR="0" indent="-2117725">
              <a:spcBef>
                <a:spcPts val="300"/>
              </a:spcBef>
              <a:spcAft>
                <a:spcPts val="300"/>
              </a:spcAft>
              <a:tabLst>
                <a:tab pos="800100" algn="l"/>
                <a:tab pos="2514600" algn="l"/>
                <a:tab pos="800100" algn="l"/>
                <a:tab pos="2743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jQuery Validation	</a:t>
            </a:r>
            <a:r>
              <a:rPr lang="en-US" sz="18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https://jqueryvalidation.org/</a:t>
            </a:r>
            <a:endParaRPr lang="en-US" sz="1800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33CF0-87FA-41B0-B290-948DF21F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8DB03-082D-4685-898E-BF0897B51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C3932-4CC2-4B83-92D6-60C91A24F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854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50668-57A7-425A-9812-F9AC700BD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General steps for using a plugin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within your web pages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AFE71A-E12B-4D5A-AAD3-AD69676586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219200"/>
            <a:ext cx="7391400" cy="4876800"/>
          </a:xfrm>
        </p:spPr>
        <p:txBody>
          <a:bodyPr/>
          <a:lstStyle/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Study the documentation for the plugin.</a:t>
            </a:r>
          </a:p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Get the URLs for the plugin files if they’re available via a CDN, or download the files and save them in one of the folders of your website.</a:t>
            </a:r>
          </a:p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the head element of the HTML, code the link elements for any CSS files that are required.</a:t>
            </a:r>
          </a:p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 the end of the body element, code the script elements for the JavaScript files that are required.</a:t>
            </a:r>
          </a:p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the download for a plugin includes an images folder, make sure the folder has the right structural relationship with both the CSS and JavaScript files for the plugin.</a:t>
            </a:r>
          </a:p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Code the HTML and CSS for the page so it’s appropriate for the plugin.</a:t>
            </a:r>
          </a:p>
          <a:p>
            <a:pPr marL="342900" marR="347345" lvl="0" indent="-342900">
              <a:spcBef>
                <a:spcPts val="0"/>
              </a:spcBef>
              <a:spcAft>
                <a:spcPts val="3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necessary, write the JavaScript and jQuery code that uses the methods and options of the plugin.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72E94-88B5-4899-8404-78A21C079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C7AE4-DAAE-4A77-A4AC-51C02FF0A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1C13E-37CB-4559-A3D9-0AD349508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638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90EF9-5DDA-4009-9EA2-7AEEDE41B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Two cautions when using plugins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D1CDF-4610-4E0C-BC6A-571BCE0FBB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Make sure to include a script element for jQuery before the script element for the plugin.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Some plugins don’t work with the latest version of jQuery. So if you have problems with a plugin, check its documentation to see which versions of jQuery it supports.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83E24-4175-466B-8261-B50F6157A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AC205-77A3-46ED-A808-37A9B6201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35F27-644A-4581-98A1-63D5AB2CD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841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C6F5A-66A2-47A7-8137-94F34595A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script elements for the jQuery library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the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bxSlider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plugin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5D313-00D5-4F8F-AC63-6AB6269932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219200"/>
            <a:ext cx="7391400" cy="4876800"/>
          </a:xfrm>
        </p:spPr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="https://code.jquery.com/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jquery-3.1.1.min.js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 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/jquery.bxSlider.min.js"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&gt;&lt;/script&gt;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06004-782C-4354-8338-5556E61F8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JavaScript &amp; jQuery (4th Ed)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9FFA7-20A9-4D8F-8D79-375D6618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2020,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49C79-581C-422B-BBE1-795768235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689860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 slides_with_titles_logo">
  <a:themeElements>
    <a:clrScheme name="Master slide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aster slid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ster slides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MA accessible slides.potx" id="{50B7D1D4-3F7E-4579-B166-09A2FAC5C745}" vid="{7C365D12-5A37-45DA-A43C-A906C0D97DDF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MMA accessible slides</Template>
  <TotalTime>127</TotalTime>
  <Words>3036</Words>
  <Application>Microsoft Office PowerPoint</Application>
  <PresentationFormat>On-screen Show (4:3)</PresentationFormat>
  <Paragraphs>420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Arial Narrow</vt:lpstr>
      <vt:lpstr>Courier New</vt:lpstr>
      <vt:lpstr>Symbol</vt:lpstr>
      <vt:lpstr>Times New Roman</vt:lpstr>
      <vt:lpstr>Master slides_with_titles_logo</vt:lpstr>
      <vt:lpstr>Chapter 11</vt:lpstr>
      <vt:lpstr>Objectives (part 1)</vt:lpstr>
      <vt:lpstr>Objectives (part 2)</vt:lpstr>
      <vt:lpstr>A Google search for a jQuery plugin</vt:lpstr>
      <vt:lpstr>Websites for finding jQuery plugins</vt:lpstr>
      <vt:lpstr>Popular plugins for displaying images</vt:lpstr>
      <vt:lpstr>General steps for using a plugin  within your web pages</vt:lpstr>
      <vt:lpstr>Two cautions when using plugins</vt:lpstr>
      <vt:lpstr>The script elements for the jQuery library  and the bxSlider plugin</vt:lpstr>
      <vt:lpstr>The HTML for a bxSlider plugin</vt:lpstr>
      <vt:lpstr>The JavaScript and jQuery for the bxSlider plugin</vt:lpstr>
      <vt:lpstr>A Lightbox plugin</vt:lpstr>
      <vt:lpstr>The URL for the Lightbox website</vt:lpstr>
      <vt:lpstr>The HTML for the images  used by the Lightbox plugin</vt:lpstr>
      <vt:lpstr>A bxSlider plugin for a carousel</vt:lpstr>
      <vt:lpstr>The URL for the bxSlider website</vt:lpstr>
      <vt:lpstr>The HTML for the bxSlider plugin</vt:lpstr>
      <vt:lpstr>The JavaScript and jQuery for using some  of the bxSlider options</vt:lpstr>
      <vt:lpstr>A Cycle 2 plugin for a slide show</vt:lpstr>
      <vt:lpstr>The URL for the Cycle 2 website</vt:lpstr>
      <vt:lpstr>The HTML for the Cycle 2 plugin</vt:lpstr>
      <vt:lpstr>The jQuery UI website</vt:lpstr>
      <vt:lpstr>The URL for jQuery UI</vt:lpstr>
      <vt:lpstr>The primary folders and files  in a full jQuery UI download</vt:lpstr>
      <vt:lpstr>How to build a jQuery UI download</vt:lpstr>
      <vt:lpstr>How to include the downloaded files  in your application</vt:lpstr>
      <vt:lpstr>The accordion documentation</vt:lpstr>
      <vt:lpstr>How to use the jQuery UI documentation</vt:lpstr>
      <vt:lpstr>The images folder and jquery-ui.min.css relationship that jQuery UI expects</vt:lpstr>
      <vt:lpstr>The JavaScript and jQuery for using a widget</vt:lpstr>
      <vt:lpstr>An Accordion widget</vt:lpstr>
      <vt:lpstr>The HTML for the accordion</vt:lpstr>
      <vt:lpstr>The JavaScript and jQuery for the accordion</vt:lpstr>
      <vt:lpstr>A Tabs widget</vt:lpstr>
      <vt:lpstr>The HTML for the tabs</vt:lpstr>
      <vt:lpstr>The JavaScript and jQuery for the tabs</vt:lpstr>
      <vt:lpstr>A Button widget that activates a Dialog widget</vt:lpstr>
      <vt:lpstr>The HTML for the Button and Dialog widgets</vt:lpstr>
      <vt:lpstr>The JavaScript and jQuery  for the Button and Dialog widgets</vt:lpstr>
      <vt:lpstr>A Datepicker widget with no options set</vt:lpstr>
      <vt:lpstr>The HTML for the Datepicker widget</vt:lpstr>
      <vt:lpstr>The JavaScript and jQuery  for the Datepicker widget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Bethany Cabrera</dc:creator>
  <cp:lastModifiedBy>Anne Boehm</cp:lastModifiedBy>
  <cp:revision>12</cp:revision>
  <cp:lastPrinted>2016-01-14T23:03:16Z</cp:lastPrinted>
  <dcterms:created xsi:type="dcterms:W3CDTF">2020-08-14T21:02:16Z</dcterms:created>
  <dcterms:modified xsi:type="dcterms:W3CDTF">2020-08-17T17:06:22Z</dcterms:modified>
</cp:coreProperties>
</file>

<file path=docProps/thumbnail.jpeg>
</file>